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sldIdLst>
    <p:sldId id="256" r:id="rId2"/>
    <p:sldId id="257" r:id="rId3"/>
  </p:sldIdLst>
  <p:sldSz cx="7559675" cy="2927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39E"/>
    <a:srgbClr val="FF2C9E"/>
    <a:srgbClr val="8075B6"/>
    <a:srgbClr val="56459D"/>
    <a:srgbClr val="FF2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3"/>
    <p:restoredTop sz="96330"/>
  </p:normalViewPr>
  <p:slideViewPr>
    <p:cSldViewPr snapToGrid="0" snapToObjects="1">
      <p:cViewPr>
        <p:scale>
          <a:sx n="94" d="100"/>
          <a:sy n="94" d="100"/>
        </p:scale>
        <p:origin x="2808" y="-10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4790568"/>
            <a:ext cx="6425724" cy="10190962"/>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15374532"/>
            <a:ext cx="5669756" cy="706726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5879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052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1558458"/>
            <a:ext cx="1630055" cy="2480659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1558458"/>
            <a:ext cx="4795669" cy="248065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1315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A68250E8-3EB8-7449-A95C-FEE725FDCA8C}"/>
              </a:ext>
            </a:extLst>
          </p:cNvPr>
          <p:cNvPicPr>
            <a:picLocks noChangeAspect="1"/>
          </p:cNvPicPr>
          <p:nvPr userDrawn="1"/>
        </p:nvPicPr>
        <p:blipFill>
          <a:blip r:embed="rId2"/>
          <a:stretch>
            <a:fillRect/>
          </a:stretch>
        </p:blipFill>
        <p:spPr>
          <a:xfrm>
            <a:off x="1792" y="0"/>
            <a:ext cx="7556090" cy="29271913"/>
          </a:xfrm>
          <a:prstGeom prst="rect">
            <a:avLst/>
          </a:prstGeom>
        </p:spPr>
      </p:pic>
      <p:pic>
        <p:nvPicPr>
          <p:cNvPr id="69" name="Picture 68" descr="A picture containing graphical user interface&#10;&#10;Description automatically generated">
            <a:extLst>
              <a:ext uri="{FF2B5EF4-FFF2-40B4-BE49-F238E27FC236}">
                <a16:creationId xmlns:a16="http://schemas.microsoft.com/office/drawing/2014/main" id="{99A19552-461D-F846-A520-09301A68B540}"/>
              </a:ext>
            </a:extLst>
          </p:cNvPr>
          <p:cNvPicPr>
            <a:picLocks noChangeAspect="1"/>
          </p:cNvPicPr>
          <p:nvPr userDrawn="1"/>
        </p:nvPicPr>
        <p:blipFill rotWithShape="1">
          <a:blip r:embed="rId3"/>
          <a:srcRect t="26343" r="84670" b="55262"/>
          <a:stretch/>
        </p:blipFill>
        <p:spPr>
          <a:xfrm>
            <a:off x="-2" y="7298520"/>
            <a:ext cx="1158877" cy="5313841"/>
          </a:xfrm>
          <a:prstGeom prst="rect">
            <a:avLst/>
          </a:prstGeom>
        </p:spPr>
      </p:pic>
      <p:sp>
        <p:nvSpPr>
          <p:cNvPr id="6" name="Text Placeholder 5">
            <a:extLst>
              <a:ext uri="{FF2B5EF4-FFF2-40B4-BE49-F238E27FC236}">
                <a16:creationId xmlns:a16="http://schemas.microsoft.com/office/drawing/2014/main" id="{58FEBC0D-77B0-8A44-BD8C-AC460F748788}"/>
              </a:ext>
            </a:extLst>
          </p:cNvPr>
          <p:cNvSpPr>
            <a:spLocks noGrp="1"/>
          </p:cNvSpPr>
          <p:nvPr>
            <p:ph type="body" sz="quarter" idx="10" hasCustomPrompt="1"/>
          </p:nvPr>
        </p:nvSpPr>
        <p:spPr>
          <a:xfrm>
            <a:off x="2232891" y="3843135"/>
            <a:ext cx="4998226" cy="888186"/>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What are the dynamics of your category? Consider its size and the sub-categories within it.</a:t>
            </a:r>
          </a:p>
        </p:txBody>
      </p:sp>
      <p:sp>
        <p:nvSpPr>
          <p:cNvPr id="7" name="TextBox 6">
            <a:extLst>
              <a:ext uri="{FF2B5EF4-FFF2-40B4-BE49-F238E27FC236}">
                <a16:creationId xmlns:a16="http://schemas.microsoft.com/office/drawing/2014/main" id="{601291E5-A5F1-5646-8831-2410D5D9A0DA}"/>
              </a:ext>
            </a:extLst>
          </p:cNvPr>
          <p:cNvSpPr txBox="1"/>
          <p:nvPr userDrawn="1"/>
        </p:nvSpPr>
        <p:spPr>
          <a:xfrm>
            <a:off x="2232891" y="3578850"/>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Your category:</a:t>
            </a:r>
          </a:p>
        </p:txBody>
      </p:sp>
      <p:sp>
        <p:nvSpPr>
          <p:cNvPr id="8" name="Text Placeholder 5">
            <a:extLst>
              <a:ext uri="{FF2B5EF4-FFF2-40B4-BE49-F238E27FC236}">
                <a16:creationId xmlns:a16="http://schemas.microsoft.com/office/drawing/2014/main" id="{7F02F629-AAA8-754A-A1AE-CD7CE4B94587}"/>
              </a:ext>
            </a:extLst>
          </p:cNvPr>
          <p:cNvSpPr>
            <a:spLocks noGrp="1"/>
          </p:cNvSpPr>
          <p:nvPr>
            <p:ph type="body" sz="quarter" idx="11" hasCustomPrompt="1"/>
          </p:nvPr>
        </p:nvSpPr>
        <p:spPr>
          <a:xfrm>
            <a:off x="2232891" y="5160466"/>
            <a:ext cx="4998226" cy="888186"/>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What do customers need from the category? What do they expect brands to deliver? Are their needs more Emotionally or Rationally driven? </a:t>
            </a:r>
          </a:p>
        </p:txBody>
      </p:sp>
      <p:sp>
        <p:nvSpPr>
          <p:cNvPr id="9" name="TextBox 8">
            <a:extLst>
              <a:ext uri="{FF2B5EF4-FFF2-40B4-BE49-F238E27FC236}">
                <a16:creationId xmlns:a16="http://schemas.microsoft.com/office/drawing/2014/main" id="{B773489C-0443-C84C-B620-D0950D9CFD09}"/>
              </a:ext>
            </a:extLst>
          </p:cNvPr>
          <p:cNvSpPr txBox="1"/>
          <p:nvPr userDrawn="1"/>
        </p:nvSpPr>
        <p:spPr>
          <a:xfrm>
            <a:off x="2232891" y="4896180"/>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The consumer:</a:t>
            </a:r>
          </a:p>
        </p:txBody>
      </p:sp>
      <p:sp>
        <p:nvSpPr>
          <p:cNvPr id="10" name="Text Placeholder 5">
            <a:extLst>
              <a:ext uri="{FF2B5EF4-FFF2-40B4-BE49-F238E27FC236}">
                <a16:creationId xmlns:a16="http://schemas.microsoft.com/office/drawing/2014/main" id="{93CC4DFB-04A2-DD41-8A0F-2A1853D08EDB}"/>
              </a:ext>
            </a:extLst>
          </p:cNvPr>
          <p:cNvSpPr>
            <a:spLocks noGrp="1"/>
          </p:cNvSpPr>
          <p:nvPr>
            <p:ph type="body" sz="quarter" idx="12" hasCustomPrompt="1"/>
          </p:nvPr>
        </p:nvSpPr>
        <p:spPr>
          <a:xfrm>
            <a:off x="2232852" y="6477797"/>
            <a:ext cx="4167948" cy="888186"/>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Who is your competition and what do they do best in your category?</a:t>
            </a:r>
          </a:p>
        </p:txBody>
      </p:sp>
      <p:sp>
        <p:nvSpPr>
          <p:cNvPr id="11" name="TextBox 10">
            <a:extLst>
              <a:ext uri="{FF2B5EF4-FFF2-40B4-BE49-F238E27FC236}">
                <a16:creationId xmlns:a16="http://schemas.microsoft.com/office/drawing/2014/main" id="{D7CB142F-8E72-0447-9FD4-4E9EBF3E8E87}"/>
              </a:ext>
            </a:extLst>
          </p:cNvPr>
          <p:cNvSpPr txBox="1"/>
          <p:nvPr userDrawn="1"/>
        </p:nvSpPr>
        <p:spPr>
          <a:xfrm>
            <a:off x="2232852" y="6213512"/>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Top competition:</a:t>
            </a:r>
          </a:p>
        </p:txBody>
      </p:sp>
      <p:sp>
        <p:nvSpPr>
          <p:cNvPr id="12" name="Text Placeholder 5">
            <a:extLst>
              <a:ext uri="{FF2B5EF4-FFF2-40B4-BE49-F238E27FC236}">
                <a16:creationId xmlns:a16="http://schemas.microsoft.com/office/drawing/2014/main" id="{419836D3-F8A9-C740-99E2-368A0C38865E}"/>
              </a:ext>
            </a:extLst>
          </p:cNvPr>
          <p:cNvSpPr>
            <a:spLocks noGrp="1"/>
          </p:cNvSpPr>
          <p:nvPr>
            <p:ph type="body" sz="quarter" idx="13" hasCustomPrompt="1"/>
          </p:nvPr>
        </p:nvSpPr>
        <p:spPr>
          <a:xfrm>
            <a:off x="2232852" y="9487135"/>
            <a:ext cx="1846494"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Who do you want to buy your product? Consider location, demographics, lifestyle &amp; behaviors.</a:t>
            </a:r>
          </a:p>
        </p:txBody>
      </p:sp>
      <p:sp>
        <p:nvSpPr>
          <p:cNvPr id="13" name="TextBox 12">
            <a:extLst>
              <a:ext uri="{FF2B5EF4-FFF2-40B4-BE49-F238E27FC236}">
                <a16:creationId xmlns:a16="http://schemas.microsoft.com/office/drawing/2014/main" id="{79657046-4F6E-CE44-B71C-5954F8CF2E22}"/>
              </a:ext>
            </a:extLst>
          </p:cNvPr>
          <p:cNvSpPr txBox="1"/>
          <p:nvPr userDrawn="1"/>
        </p:nvSpPr>
        <p:spPr>
          <a:xfrm>
            <a:off x="2232852" y="9222855"/>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Target audience:</a:t>
            </a:r>
          </a:p>
        </p:txBody>
      </p:sp>
      <p:sp>
        <p:nvSpPr>
          <p:cNvPr id="14" name="Text Placeholder 5">
            <a:extLst>
              <a:ext uri="{FF2B5EF4-FFF2-40B4-BE49-F238E27FC236}">
                <a16:creationId xmlns:a16="http://schemas.microsoft.com/office/drawing/2014/main" id="{F8EFBE26-94DD-9F4F-A997-D6C69094BEDA}"/>
              </a:ext>
            </a:extLst>
          </p:cNvPr>
          <p:cNvSpPr>
            <a:spLocks noGrp="1"/>
          </p:cNvSpPr>
          <p:nvPr>
            <p:ph type="body" sz="quarter" idx="14" hasCustomPrompt="1"/>
          </p:nvPr>
        </p:nvSpPr>
        <p:spPr>
          <a:xfrm>
            <a:off x="5403221" y="9525177"/>
            <a:ext cx="1827896" cy="2421854"/>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What do you want your target audience to feel and think about your brand? How will this drive your business objective?</a:t>
            </a:r>
          </a:p>
        </p:txBody>
      </p:sp>
      <p:sp>
        <p:nvSpPr>
          <p:cNvPr id="15" name="TextBox 14">
            <a:extLst>
              <a:ext uri="{FF2B5EF4-FFF2-40B4-BE49-F238E27FC236}">
                <a16:creationId xmlns:a16="http://schemas.microsoft.com/office/drawing/2014/main" id="{1E37F1B2-DCCF-554B-8B04-AB76B8C359A6}"/>
              </a:ext>
            </a:extLst>
          </p:cNvPr>
          <p:cNvSpPr txBox="1"/>
          <p:nvPr userDrawn="1"/>
        </p:nvSpPr>
        <p:spPr>
          <a:xfrm>
            <a:off x="5403221" y="9260896"/>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Marketing objective:</a:t>
            </a:r>
          </a:p>
        </p:txBody>
      </p:sp>
      <p:sp>
        <p:nvSpPr>
          <p:cNvPr id="16" name="Text Placeholder 5">
            <a:extLst>
              <a:ext uri="{FF2B5EF4-FFF2-40B4-BE49-F238E27FC236}">
                <a16:creationId xmlns:a16="http://schemas.microsoft.com/office/drawing/2014/main" id="{B0BBD03F-B5CF-9A45-B54A-36570D09BB36}"/>
              </a:ext>
            </a:extLst>
          </p:cNvPr>
          <p:cNvSpPr>
            <a:spLocks noGrp="1"/>
          </p:cNvSpPr>
          <p:nvPr>
            <p:ph type="body" sz="quarter" idx="15" hasCustomPrompt="1"/>
          </p:nvPr>
        </p:nvSpPr>
        <p:spPr>
          <a:xfrm>
            <a:off x="2232866" y="10889987"/>
            <a:ext cx="1846483"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Which goal are you going after? Growing distribution, gaining penetration, driving     market share, disrupting    the category or growing    the category? Remember to make your goal measurable.</a:t>
            </a:r>
          </a:p>
        </p:txBody>
      </p:sp>
      <p:sp>
        <p:nvSpPr>
          <p:cNvPr id="17" name="TextBox 16">
            <a:extLst>
              <a:ext uri="{FF2B5EF4-FFF2-40B4-BE49-F238E27FC236}">
                <a16:creationId xmlns:a16="http://schemas.microsoft.com/office/drawing/2014/main" id="{0A23F562-2AE7-DB45-8B5E-6DB48014172B}"/>
              </a:ext>
            </a:extLst>
          </p:cNvPr>
          <p:cNvSpPr txBox="1"/>
          <p:nvPr userDrawn="1"/>
        </p:nvSpPr>
        <p:spPr>
          <a:xfrm>
            <a:off x="2232852" y="10625708"/>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Business objective:</a:t>
            </a:r>
          </a:p>
        </p:txBody>
      </p:sp>
      <p:sp>
        <p:nvSpPr>
          <p:cNvPr id="24" name="Text Placeholder 5">
            <a:extLst>
              <a:ext uri="{FF2B5EF4-FFF2-40B4-BE49-F238E27FC236}">
                <a16:creationId xmlns:a16="http://schemas.microsoft.com/office/drawing/2014/main" id="{E41076E9-F140-744B-B368-2D58C9B1FFBD}"/>
              </a:ext>
            </a:extLst>
          </p:cNvPr>
          <p:cNvSpPr>
            <a:spLocks noGrp="1"/>
          </p:cNvSpPr>
          <p:nvPr>
            <p:ph type="body" sz="quarter" idx="16" hasCustomPrompt="1"/>
          </p:nvPr>
        </p:nvSpPr>
        <p:spPr>
          <a:xfrm>
            <a:off x="5408043" y="12612360"/>
            <a:ext cx="1823074"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How will your packaging appeal to your target audience and emphasize the needs your brand delivers?</a:t>
            </a:r>
          </a:p>
        </p:txBody>
      </p:sp>
      <p:sp>
        <p:nvSpPr>
          <p:cNvPr id="25" name="TextBox 24">
            <a:extLst>
              <a:ext uri="{FF2B5EF4-FFF2-40B4-BE49-F238E27FC236}">
                <a16:creationId xmlns:a16="http://schemas.microsoft.com/office/drawing/2014/main" id="{D5399B58-9498-854A-A277-769A4B08A8B2}"/>
              </a:ext>
            </a:extLst>
          </p:cNvPr>
          <p:cNvSpPr txBox="1"/>
          <p:nvPr userDrawn="1"/>
        </p:nvSpPr>
        <p:spPr>
          <a:xfrm>
            <a:off x="5408032" y="12348079"/>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Packaging:</a:t>
            </a:r>
          </a:p>
        </p:txBody>
      </p:sp>
      <p:sp>
        <p:nvSpPr>
          <p:cNvPr id="26" name="Text Placeholder 5">
            <a:extLst>
              <a:ext uri="{FF2B5EF4-FFF2-40B4-BE49-F238E27FC236}">
                <a16:creationId xmlns:a16="http://schemas.microsoft.com/office/drawing/2014/main" id="{2CA9B003-2056-FD43-9B7A-1AFA5B4BAAE7}"/>
              </a:ext>
            </a:extLst>
          </p:cNvPr>
          <p:cNvSpPr>
            <a:spLocks noGrp="1"/>
          </p:cNvSpPr>
          <p:nvPr>
            <p:ph type="body" sz="quarter" idx="17" hasCustomPrompt="1"/>
          </p:nvPr>
        </p:nvSpPr>
        <p:spPr>
          <a:xfrm>
            <a:off x="5408043" y="14053200"/>
            <a:ext cx="1823074"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What is your promotional strategy? Consider the deals and discounts you will run throughout the year.</a:t>
            </a:r>
          </a:p>
        </p:txBody>
      </p:sp>
      <p:sp>
        <p:nvSpPr>
          <p:cNvPr id="27" name="TextBox 26">
            <a:extLst>
              <a:ext uri="{FF2B5EF4-FFF2-40B4-BE49-F238E27FC236}">
                <a16:creationId xmlns:a16="http://schemas.microsoft.com/office/drawing/2014/main" id="{DED84BDE-C155-914E-8A8F-2692C93219EC}"/>
              </a:ext>
            </a:extLst>
          </p:cNvPr>
          <p:cNvSpPr txBox="1"/>
          <p:nvPr userDrawn="1"/>
        </p:nvSpPr>
        <p:spPr>
          <a:xfrm>
            <a:off x="5408032" y="13788918"/>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Promotion:</a:t>
            </a:r>
          </a:p>
        </p:txBody>
      </p:sp>
      <p:sp>
        <p:nvSpPr>
          <p:cNvPr id="28" name="Text Placeholder 5">
            <a:extLst>
              <a:ext uri="{FF2B5EF4-FFF2-40B4-BE49-F238E27FC236}">
                <a16:creationId xmlns:a16="http://schemas.microsoft.com/office/drawing/2014/main" id="{2131019F-998B-1443-BEBC-744B538393C4}"/>
              </a:ext>
            </a:extLst>
          </p:cNvPr>
          <p:cNvSpPr>
            <a:spLocks noGrp="1"/>
          </p:cNvSpPr>
          <p:nvPr>
            <p:ph type="body" sz="quarter" idx="18" hasCustomPrompt="1"/>
          </p:nvPr>
        </p:nvSpPr>
        <p:spPr>
          <a:xfrm>
            <a:off x="5408045" y="15495291"/>
            <a:ext cx="1858207"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Think about the positioning of your product. How will it be displayed in stores, on shelves and online?</a:t>
            </a:r>
          </a:p>
        </p:txBody>
      </p:sp>
      <p:sp>
        <p:nvSpPr>
          <p:cNvPr id="29" name="TextBox 28">
            <a:extLst>
              <a:ext uri="{FF2B5EF4-FFF2-40B4-BE49-F238E27FC236}">
                <a16:creationId xmlns:a16="http://schemas.microsoft.com/office/drawing/2014/main" id="{B0949F5B-EAD2-824F-A8E3-CEC26E8AFF54}"/>
              </a:ext>
            </a:extLst>
          </p:cNvPr>
          <p:cNvSpPr txBox="1"/>
          <p:nvPr userDrawn="1"/>
        </p:nvSpPr>
        <p:spPr>
          <a:xfrm>
            <a:off x="5408031" y="15231013"/>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Place:</a:t>
            </a:r>
          </a:p>
        </p:txBody>
      </p:sp>
      <p:sp>
        <p:nvSpPr>
          <p:cNvPr id="30" name="Text Placeholder 5">
            <a:extLst>
              <a:ext uri="{FF2B5EF4-FFF2-40B4-BE49-F238E27FC236}">
                <a16:creationId xmlns:a16="http://schemas.microsoft.com/office/drawing/2014/main" id="{0A772861-FF35-2F4E-8601-A41C58ED81EF}"/>
              </a:ext>
            </a:extLst>
          </p:cNvPr>
          <p:cNvSpPr>
            <a:spLocks noGrp="1"/>
          </p:cNvSpPr>
          <p:nvPr>
            <p:ph type="body" sz="quarter" idx="19" hasCustomPrompt="1"/>
          </p:nvPr>
        </p:nvSpPr>
        <p:spPr>
          <a:xfrm>
            <a:off x="5408041" y="16928719"/>
            <a:ext cx="1858208"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How will your price compare to your competition and the category average?</a:t>
            </a:r>
          </a:p>
        </p:txBody>
      </p:sp>
      <p:sp>
        <p:nvSpPr>
          <p:cNvPr id="31" name="TextBox 30">
            <a:extLst>
              <a:ext uri="{FF2B5EF4-FFF2-40B4-BE49-F238E27FC236}">
                <a16:creationId xmlns:a16="http://schemas.microsoft.com/office/drawing/2014/main" id="{2DEF126D-39CB-9E48-9574-9402F3513998}"/>
              </a:ext>
            </a:extLst>
          </p:cNvPr>
          <p:cNvSpPr txBox="1"/>
          <p:nvPr userDrawn="1"/>
        </p:nvSpPr>
        <p:spPr>
          <a:xfrm>
            <a:off x="5408030" y="16664439"/>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Price:</a:t>
            </a:r>
          </a:p>
        </p:txBody>
      </p:sp>
      <p:sp>
        <p:nvSpPr>
          <p:cNvPr id="34" name="Text Placeholder 5">
            <a:extLst>
              <a:ext uri="{FF2B5EF4-FFF2-40B4-BE49-F238E27FC236}">
                <a16:creationId xmlns:a16="http://schemas.microsoft.com/office/drawing/2014/main" id="{04526638-DAE1-EA4B-A194-FFD2096399AF}"/>
              </a:ext>
            </a:extLst>
          </p:cNvPr>
          <p:cNvSpPr>
            <a:spLocks noGrp="1"/>
          </p:cNvSpPr>
          <p:nvPr>
            <p:ph type="body" sz="quarter" idx="20" hasCustomPrompt="1"/>
          </p:nvPr>
        </p:nvSpPr>
        <p:spPr>
          <a:xfrm>
            <a:off x="5408043" y="18369520"/>
            <a:ext cx="1858206"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What does your brand stand for and what promises are you making to consumers?</a:t>
            </a:r>
          </a:p>
          <a:p>
            <a:pPr lvl="0"/>
            <a:endParaRPr lang="en-US" dirty="0"/>
          </a:p>
          <a:p>
            <a:pPr lvl="0"/>
            <a:endParaRPr lang="en-US" dirty="0"/>
          </a:p>
        </p:txBody>
      </p:sp>
      <p:sp>
        <p:nvSpPr>
          <p:cNvPr id="35" name="TextBox 34">
            <a:extLst>
              <a:ext uri="{FF2B5EF4-FFF2-40B4-BE49-F238E27FC236}">
                <a16:creationId xmlns:a16="http://schemas.microsoft.com/office/drawing/2014/main" id="{F9ED926E-23FF-EF4C-8B9C-D3777A1101F9}"/>
              </a:ext>
            </a:extLst>
          </p:cNvPr>
          <p:cNvSpPr txBox="1"/>
          <p:nvPr userDrawn="1"/>
        </p:nvSpPr>
        <p:spPr>
          <a:xfrm>
            <a:off x="5408032" y="18105242"/>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Proposition:</a:t>
            </a:r>
          </a:p>
        </p:txBody>
      </p:sp>
      <p:sp>
        <p:nvSpPr>
          <p:cNvPr id="36" name="Text Placeholder 5">
            <a:extLst>
              <a:ext uri="{FF2B5EF4-FFF2-40B4-BE49-F238E27FC236}">
                <a16:creationId xmlns:a16="http://schemas.microsoft.com/office/drawing/2014/main" id="{79F5C5A7-13AA-7D4D-9FE9-8E6C587039BE}"/>
              </a:ext>
            </a:extLst>
          </p:cNvPr>
          <p:cNvSpPr>
            <a:spLocks noGrp="1"/>
          </p:cNvSpPr>
          <p:nvPr>
            <p:ph type="body" sz="quarter" idx="21" hasCustomPrompt="1"/>
          </p:nvPr>
        </p:nvSpPr>
        <p:spPr>
          <a:xfrm>
            <a:off x="5403233" y="20160154"/>
            <a:ext cx="1827884"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How will your brand experience build consumer loyalty? </a:t>
            </a:r>
          </a:p>
        </p:txBody>
      </p:sp>
      <p:sp>
        <p:nvSpPr>
          <p:cNvPr id="37" name="TextBox 36">
            <a:extLst>
              <a:ext uri="{FF2B5EF4-FFF2-40B4-BE49-F238E27FC236}">
                <a16:creationId xmlns:a16="http://schemas.microsoft.com/office/drawing/2014/main" id="{C1B3CB3A-00EC-DB4C-B39D-8634A7F1C00E}"/>
              </a:ext>
            </a:extLst>
          </p:cNvPr>
          <p:cNvSpPr txBox="1"/>
          <p:nvPr userDrawn="1"/>
        </p:nvSpPr>
        <p:spPr>
          <a:xfrm>
            <a:off x="5403222" y="19895874"/>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Experience:</a:t>
            </a:r>
          </a:p>
        </p:txBody>
      </p:sp>
      <p:sp>
        <p:nvSpPr>
          <p:cNvPr id="38" name="Text Placeholder 5">
            <a:extLst>
              <a:ext uri="{FF2B5EF4-FFF2-40B4-BE49-F238E27FC236}">
                <a16:creationId xmlns:a16="http://schemas.microsoft.com/office/drawing/2014/main" id="{B599D045-9E47-E546-8FD4-A8193E7FA1DF}"/>
              </a:ext>
            </a:extLst>
          </p:cNvPr>
          <p:cNvSpPr>
            <a:spLocks noGrp="1"/>
          </p:cNvSpPr>
          <p:nvPr>
            <p:ph type="body" sz="quarter" idx="22" hasCustomPrompt="1"/>
          </p:nvPr>
        </p:nvSpPr>
        <p:spPr>
          <a:xfrm>
            <a:off x="5403235" y="21593582"/>
            <a:ext cx="1827885"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How much will you spend in each channel to reach your target audience? How many people will you reach and how often?</a:t>
            </a:r>
          </a:p>
        </p:txBody>
      </p:sp>
      <p:sp>
        <p:nvSpPr>
          <p:cNvPr id="39" name="TextBox 38">
            <a:extLst>
              <a:ext uri="{FF2B5EF4-FFF2-40B4-BE49-F238E27FC236}">
                <a16:creationId xmlns:a16="http://schemas.microsoft.com/office/drawing/2014/main" id="{481A6BC0-FC2F-C04F-8C84-8C597C3EFB94}"/>
              </a:ext>
            </a:extLst>
          </p:cNvPr>
          <p:cNvSpPr txBox="1"/>
          <p:nvPr userDrawn="1"/>
        </p:nvSpPr>
        <p:spPr>
          <a:xfrm>
            <a:off x="5403221" y="21329300"/>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Paid media:</a:t>
            </a:r>
          </a:p>
        </p:txBody>
      </p:sp>
      <p:sp>
        <p:nvSpPr>
          <p:cNvPr id="40" name="Text Placeholder 5">
            <a:extLst>
              <a:ext uri="{FF2B5EF4-FFF2-40B4-BE49-F238E27FC236}">
                <a16:creationId xmlns:a16="http://schemas.microsoft.com/office/drawing/2014/main" id="{9647E4D9-D4E4-884B-824B-43A19659F861}"/>
              </a:ext>
            </a:extLst>
          </p:cNvPr>
          <p:cNvSpPr>
            <a:spLocks noGrp="1"/>
          </p:cNvSpPr>
          <p:nvPr>
            <p:ph type="body" sz="quarter" idx="23" hasCustomPrompt="1"/>
          </p:nvPr>
        </p:nvSpPr>
        <p:spPr>
          <a:xfrm>
            <a:off x="2229246" y="18400564"/>
            <a:ext cx="1866634" cy="1053051"/>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What are the functional and emotional benefits of your product?</a:t>
            </a:r>
          </a:p>
        </p:txBody>
      </p:sp>
      <p:sp>
        <p:nvSpPr>
          <p:cNvPr id="41" name="TextBox 40">
            <a:extLst>
              <a:ext uri="{FF2B5EF4-FFF2-40B4-BE49-F238E27FC236}">
                <a16:creationId xmlns:a16="http://schemas.microsoft.com/office/drawing/2014/main" id="{F96D1E0B-5910-2940-8AEB-579769764462}"/>
              </a:ext>
            </a:extLst>
          </p:cNvPr>
          <p:cNvSpPr txBox="1"/>
          <p:nvPr userDrawn="1"/>
        </p:nvSpPr>
        <p:spPr>
          <a:xfrm>
            <a:off x="2229235" y="18136286"/>
            <a:ext cx="1863028" cy="28153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Product:</a:t>
            </a:r>
          </a:p>
        </p:txBody>
      </p:sp>
      <p:sp>
        <p:nvSpPr>
          <p:cNvPr id="42" name="Text Placeholder 5">
            <a:extLst>
              <a:ext uri="{FF2B5EF4-FFF2-40B4-BE49-F238E27FC236}">
                <a16:creationId xmlns:a16="http://schemas.microsoft.com/office/drawing/2014/main" id="{2D3F0D60-6647-F04B-9574-A2DE58A65E4F}"/>
              </a:ext>
            </a:extLst>
          </p:cNvPr>
          <p:cNvSpPr>
            <a:spLocks noGrp="1"/>
          </p:cNvSpPr>
          <p:nvPr>
            <p:ph type="body" sz="quarter" idx="24" hasCustomPrompt="1"/>
          </p:nvPr>
        </p:nvSpPr>
        <p:spPr>
          <a:xfrm>
            <a:off x="2226840" y="20160154"/>
            <a:ext cx="1863016"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Consider where your target audience consumes media to inform where you’ll place your communications.</a:t>
            </a:r>
          </a:p>
        </p:txBody>
      </p:sp>
      <p:sp>
        <p:nvSpPr>
          <p:cNvPr id="43" name="TextBox 42">
            <a:extLst>
              <a:ext uri="{FF2B5EF4-FFF2-40B4-BE49-F238E27FC236}">
                <a16:creationId xmlns:a16="http://schemas.microsoft.com/office/drawing/2014/main" id="{A0865AD4-0E50-CE42-9E01-3FEBB6EAF4FE}"/>
              </a:ext>
            </a:extLst>
          </p:cNvPr>
          <p:cNvSpPr txBox="1"/>
          <p:nvPr userDrawn="1"/>
        </p:nvSpPr>
        <p:spPr>
          <a:xfrm>
            <a:off x="2226829" y="19895874"/>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Channels:</a:t>
            </a:r>
          </a:p>
        </p:txBody>
      </p:sp>
      <p:sp>
        <p:nvSpPr>
          <p:cNvPr id="44" name="Text Placeholder 5">
            <a:extLst>
              <a:ext uri="{FF2B5EF4-FFF2-40B4-BE49-F238E27FC236}">
                <a16:creationId xmlns:a16="http://schemas.microsoft.com/office/drawing/2014/main" id="{F31219FF-331A-CD45-AD6D-BE248A1E7B52}"/>
              </a:ext>
            </a:extLst>
          </p:cNvPr>
          <p:cNvSpPr>
            <a:spLocks noGrp="1"/>
          </p:cNvSpPr>
          <p:nvPr>
            <p:ph type="body" sz="quarter" idx="25" hasCustomPrompt="1"/>
          </p:nvPr>
        </p:nvSpPr>
        <p:spPr>
          <a:xfrm>
            <a:off x="2226842" y="21593582"/>
            <a:ext cx="1863017" cy="1026449"/>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tx1"/>
                </a:solidFill>
                <a:latin typeface="Avenir Book" panose="02000503020000020003" pitchFamily="2" charset="0"/>
              </a:defRPr>
            </a:lvl1pPr>
          </a:lstStyle>
          <a:p>
            <a:pPr lvl="0"/>
            <a:r>
              <a:rPr lang="en-US" dirty="0"/>
              <a:t>What creative assets will you develop? How will they support your marketing objective?</a:t>
            </a:r>
          </a:p>
        </p:txBody>
      </p:sp>
      <p:sp>
        <p:nvSpPr>
          <p:cNvPr id="45" name="TextBox 44">
            <a:extLst>
              <a:ext uri="{FF2B5EF4-FFF2-40B4-BE49-F238E27FC236}">
                <a16:creationId xmlns:a16="http://schemas.microsoft.com/office/drawing/2014/main" id="{E1F7A4A8-450D-D744-9386-A0CB1C9C0B20}"/>
              </a:ext>
            </a:extLst>
          </p:cNvPr>
          <p:cNvSpPr txBox="1"/>
          <p:nvPr userDrawn="1"/>
        </p:nvSpPr>
        <p:spPr>
          <a:xfrm>
            <a:off x="2226828" y="21329300"/>
            <a:ext cx="1863028" cy="281534"/>
          </a:xfrm>
          <a:prstGeom prst="rect">
            <a:avLst/>
          </a:prstGeom>
          <a:noFill/>
        </p:spPr>
        <p:txBody>
          <a:bodyPr wrap="square" rtlCol="0">
            <a:spAutoFit/>
          </a:bodyPr>
          <a:lstStyle/>
          <a:p>
            <a:r>
              <a:rPr lang="en-US" sz="1200" b="1" i="0" dirty="0">
                <a:solidFill>
                  <a:schemeClr val="tx1"/>
                </a:solidFill>
                <a:latin typeface="Avenir Heavy" panose="02000503020000020003" pitchFamily="2" charset="0"/>
              </a:rPr>
              <a:t>Creative:</a:t>
            </a:r>
          </a:p>
        </p:txBody>
      </p:sp>
      <p:sp>
        <p:nvSpPr>
          <p:cNvPr id="57" name="Round Same-side Corner of Rectangle 56">
            <a:extLst>
              <a:ext uri="{FF2B5EF4-FFF2-40B4-BE49-F238E27FC236}">
                <a16:creationId xmlns:a16="http://schemas.microsoft.com/office/drawing/2014/main" id="{B9015916-3B1D-2E45-BA46-70DAECCB03D8}"/>
              </a:ext>
            </a:extLst>
          </p:cNvPr>
          <p:cNvSpPr/>
          <p:nvPr userDrawn="1"/>
        </p:nvSpPr>
        <p:spPr>
          <a:xfrm rot="5400000">
            <a:off x="-958703" y="4432721"/>
            <a:ext cx="3973629" cy="2056227"/>
          </a:xfrm>
          <a:prstGeom prst="round2SameRect">
            <a:avLst/>
          </a:prstGeom>
          <a:solidFill>
            <a:srgbClr val="8075B6"/>
          </a:solidFill>
          <a:ln>
            <a:noFill/>
          </a:ln>
          <a:effectLst>
            <a:outerShdw blurRad="124079" dir="5400000" algn="ctr" rotWithShape="0">
              <a:srgbClr val="000000">
                <a:alpha val="4852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ound Same-side Corner of Rectangle 47">
            <a:extLst>
              <a:ext uri="{FF2B5EF4-FFF2-40B4-BE49-F238E27FC236}">
                <a16:creationId xmlns:a16="http://schemas.microsoft.com/office/drawing/2014/main" id="{7C7F503D-28E9-814A-A16D-8FA2B3FABEA5}"/>
              </a:ext>
            </a:extLst>
          </p:cNvPr>
          <p:cNvSpPr/>
          <p:nvPr userDrawn="1"/>
        </p:nvSpPr>
        <p:spPr>
          <a:xfrm rot="5400000">
            <a:off x="-403962" y="9555725"/>
            <a:ext cx="2867303" cy="2056227"/>
          </a:xfrm>
          <a:prstGeom prst="round2SameRect">
            <a:avLst/>
          </a:prstGeom>
          <a:solidFill>
            <a:srgbClr val="8075B6"/>
          </a:solidFill>
          <a:ln>
            <a:noFill/>
          </a:ln>
          <a:effectLst>
            <a:outerShdw blurRad="124079" dir="5400000" algn="ctr" rotWithShape="0">
              <a:srgbClr val="000000">
                <a:alpha val="4852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TextBox 57">
            <a:extLst>
              <a:ext uri="{FF2B5EF4-FFF2-40B4-BE49-F238E27FC236}">
                <a16:creationId xmlns:a16="http://schemas.microsoft.com/office/drawing/2014/main" id="{71EAAADA-2168-D748-BE17-9B34512A5B23}"/>
              </a:ext>
            </a:extLst>
          </p:cNvPr>
          <p:cNvSpPr txBox="1"/>
          <p:nvPr userDrawn="1"/>
        </p:nvSpPr>
        <p:spPr>
          <a:xfrm>
            <a:off x="78010" y="9222856"/>
            <a:ext cx="1759668" cy="46342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Create your brand’s </a:t>
            </a:r>
            <a:r>
              <a:rPr lang="en-US" sz="1200" b="1" i="0" dirty="0">
                <a:solidFill>
                  <a:schemeClr val="bg1"/>
                </a:solidFill>
                <a:latin typeface="Avenir Black" panose="02000503020000020003" pitchFamily="2" charset="0"/>
              </a:rPr>
              <a:t>plan of action</a:t>
            </a:r>
          </a:p>
        </p:txBody>
      </p:sp>
      <p:sp>
        <p:nvSpPr>
          <p:cNvPr id="59" name="Text Placeholder 5">
            <a:extLst>
              <a:ext uri="{FF2B5EF4-FFF2-40B4-BE49-F238E27FC236}">
                <a16:creationId xmlns:a16="http://schemas.microsoft.com/office/drawing/2014/main" id="{A97AB333-8BEF-2348-869D-84D5EE39E240}"/>
              </a:ext>
            </a:extLst>
          </p:cNvPr>
          <p:cNvSpPr>
            <a:spLocks noGrp="1"/>
          </p:cNvSpPr>
          <p:nvPr>
            <p:ph type="body" sz="quarter" idx="26" hasCustomPrompt="1"/>
          </p:nvPr>
        </p:nvSpPr>
        <p:spPr>
          <a:xfrm>
            <a:off x="86277" y="9665475"/>
            <a:ext cx="1846494" cy="2177910"/>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This one sentence statement explains how you will:       Get – your target audience To – reach your business… objective…                             By – executing your marketing objective…</a:t>
            </a:r>
          </a:p>
          <a:p>
            <a:pPr lvl="0"/>
            <a:endParaRPr lang="en-US" dirty="0"/>
          </a:p>
        </p:txBody>
      </p:sp>
      <p:sp>
        <p:nvSpPr>
          <p:cNvPr id="60" name="TextBox 59">
            <a:extLst>
              <a:ext uri="{FF2B5EF4-FFF2-40B4-BE49-F238E27FC236}">
                <a16:creationId xmlns:a16="http://schemas.microsoft.com/office/drawing/2014/main" id="{C537A02F-EFCD-C444-B3AF-98805153C51D}"/>
              </a:ext>
            </a:extLst>
          </p:cNvPr>
          <p:cNvSpPr txBox="1"/>
          <p:nvPr userDrawn="1"/>
        </p:nvSpPr>
        <p:spPr>
          <a:xfrm>
            <a:off x="86277" y="3562434"/>
            <a:ext cx="1863028" cy="46342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Define your brand’s </a:t>
            </a:r>
            <a:r>
              <a:rPr lang="en-US" sz="1200" b="1" i="0" dirty="0">
                <a:solidFill>
                  <a:schemeClr val="bg1"/>
                </a:solidFill>
                <a:latin typeface="Avenir Black" panose="02000503020000020003" pitchFamily="2" charset="0"/>
              </a:rPr>
              <a:t>opportunity</a:t>
            </a:r>
          </a:p>
        </p:txBody>
      </p:sp>
      <p:sp>
        <p:nvSpPr>
          <p:cNvPr id="61" name="Text Placeholder 5">
            <a:extLst>
              <a:ext uri="{FF2B5EF4-FFF2-40B4-BE49-F238E27FC236}">
                <a16:creationId xmlns:a16="http://schemas.microsoft.com/office/drawing/2014/main" id="{890470A0-E654-9D46-AC4B-2249C2A38EAF}"/>
              </a:ext>
            </a:extLst>
          </p:cNvPr>
          <p:cNvSpPr>
            <a:spLocks noGrp="1"/>
          </p:cNvSpPr>
          <p:nvPr>
            <p:ph type="body" sz="quarter" idx="27" hasCustomPrompt="1"/>
          </p:nvPr>
        </p:nvSpPr>
        <p:spPr>
          <a:xfrm>
            <a:off x="94544" y="4005052"/>
            <a:ext cx="1846494" cy="3293468"/>
          </a:xfrm>
          <a:prstGeom prst="rect">
            <a:avLst/>
          </a:prstGeom>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b="0" i="0">
                <a:solidFill>
                  <a:schemeClr val="bg1"/>
                </a:solidFill>
                <a:latin typeface="Avenir Book" panose="02000503020000020003" pitchFamily="2" charset="0"/>
              </a:defRPr>
            </a:lvl1pPr>
          </a:lstStyle>
          <a:p>
            <a:pPr lvl="0"/>
            <a:r>
              <a:rPr lang="en-US" dirty="0"/>
              <a:t>Combine your answers on the right to construct a business statement outlining the opportunity your brand has with consumers in your category.</a:t>
            </a:r>
          </a:p>
        </p:txBody>
      </p:sp>
      <p:sp>
        <p:nvSpPr>
          <p:cNvPr id="49" name="Round Same-side Corner of Rectangle 48">
            <a:extLst>
              <a:ext uri="{FF2B5EF4-FFF2-40B4-BE49-F238E27FC236}">
                <a16:creationId xmlns:a16="http://schemas.microsoft.com/office/drawing/2014/main" id="{2DDF50CB-78D5-9B45-A322-C473439C4B22}"/>
              </a:ext>
            </a:extLst>
          </p:cNvPr>
          <p:cNvSpPr/>
          <p:nvPr userDrawn="1"/>
        </p:nvSpPr>
        <p:spPr>
          <a:xfrm rot="5400000">
            <a:off x="-2537439" y="14912246"/>
            <a:ext cx="7163372" cy="2056227"/>
          </a:xfrm>
          <a:prstGeom prst="round2SameRect">
            <a:avLst/>
          </a:prstGeom>
          <a:solidFill>
            <a:srgbClr val="8075B6"/>
          </a:solidFill>
          <a:ln>
            <a:noFill/>
          </a:ln>
          <a:effectLst>
            <a:outerShdw blurRad="124079" dir="5400000" algn="ctr" rotWithShape="0">
              <a:srgbClr val="000000">
                <a:alpha val="4852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TextBox 61">
            <a:extLst>
              <a:ext uri="{FF2B5EF4-FFF2-40B4-BE49-F238E27FC236}">
                <a16:creationId xmlns:a16="http://schemas.microsoft.com/office/drawing/2014/main" id="{8B73BD1F-96E7-8B41-8FB6-CF331A4E74CF}"/>
              </a:ext>
            </a:extLst>
          </p:cNvPr>
          <p:cNvSpPr txBox="1"/>
          <p:nvPr userDrawn="1"/>
        </p:nvSpPr>
        <p:spPr>
          <a:xfrm>
            <a:off x="73351" y="15711748"/>
            <a:ext cx="1871295" cy="46342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Position your brand to </a:t>
            </a:r>
            <a:r>
              <a:rPr lang="en-US" sz="1200" b="1" i="0" dirty="0">
                <a:solidFill>
                  <a:schemeClr val="bg1"/>
                </a:solidFill>
                <a:latin typeface="Avenir Black" panose="02000503020000020003" pitchFamily="2" charset="0"/>
              </a:rPr>
              <a:t>own the opportunity</a:t>
            </a:r>
          </a:p>
        </p:txBody>
      </p:sp>
      <p:sp>
        <p:nvSpPr>
          <p:cNvPr id="50" name="Round Same-side Corner of Rectangle 49">
            <a:extLst>
              <a:ext uri="{FF2B5EF4-FFF2-40B4-BE49-F238E27FC236}">
                <a16:creationId xmlns:a16="http://schemas.microsoft.com/office/drawing/2014/main" id="{384865EF-5E23-0649-B7C6-F9FBDFE87B9C}"/>
              </a:ext>
            </a:extLst>
          </p:cNvPr>
          <p:cNvSpPr/>
          <p:nvPr userDrawn="1"/>
        </p:nvSpPr>
        <p:spPr>
          <a:xfrm rot="5400000">
            <a:off x="-403958" y="20231965"/>
            <a:ext cx="2864142" cy="2056227"/>
          </a:xfrm>
          <a:prstGeom prst="round2SameRect">
            <a:avLst/>
          </a:prstGeom>
          <a:solidFill>
            <a:srgbClr val="8075B6"/>
          </a:solidFill>
          <a:ln>
            <a:noFill/>
          </a:ln>
          <a:effectLst>
            <a:outerShdw blurRad="124079" dir="5400000" algn="ctr" rotWithShape="0">
              <a:srgbClr val="000000">
                <a:alpha val="4852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TextBox 63">
            <a:extLst>
              <a:ext uri="{FF2B5EF4-FFF2-40B4-BE49-F238E27FC236}">
                <a16:creationId xmlns:a16="http://schemas.microsoft.com/office/drawing/2014/main" id="{7B3FEF97-5334-6B47-998B-56222E6AAC12}"/>
              </a:ext>
            </a:extLst>
          </p:cNvPr>
          <p:cNvSpPr txBox="1"/>
          <p:nvPr userDrawn="1"/>
        </p:nvSpPr>
        <p:spPr>
          <a:xfrm>
            <a:off x="69745" y="21098110"/>
            <a:ext cx="1871295" cy="278054"/>
          </a:xfrm>
          <a:prstGeom prst="rect">
            <a:avLst/>
          </a:prstGeom>
          <a:noFill/>
        </p:spPr>
        <p:txBody>
          <a:bodyPr wrap="square" rtlCol="0">
            <a:spAutoFit/>
          </a:bodyPr>
          <a:lstStyle/>
          <a:p>
            <a:r>
              <a:rPr lang="en-US" sz="1200" b="1" i="0" dirty="0">
                <a:solidFill>
                  <a:schemeClr val="bg1"/>
                </a:solidFill>
                <a:latin typeface="Avenir Heavy" panose="02000503020000020003" pitchFamily="2" charset="0"/>
              </a:rPr>
              <a:t>How to </a:t>
            </a:r>
            <a:r>
              <a:rPr lang="en-US" sz="1200" b="1" i="0" dirty="0">
                <a:solidFill>
                  <a:schemeClr val="bg1"/>
                </a:solidFill>
                <a:latin typeface="Avenir Black" panose="02000503020000020003" pitchFamily="2" charset="0"/>
              </a:rPr>
              <a:t>get started</a:t>
            </a:r>
          </a:p>
        </p:txBody>
      </p:sp>
      <p:pic>
        <p:nvPicPr>
          <p:cNvPr id="19" name="Picture 18" descr="A picture containing graphical user interface&#10;&#10;Description automatically generated">
            <a:extLst>
              <a:ext uri="{FF2B5EF4-FFF2-40B4-BE49-F238E27FC236}">
                <a16:creationId xmlns:a16="http://schemas.microsoft.com/office/drawing/2014/main" id="{A3C42630-6208-5248-9467-EA243D4C017B}"/>
              </a:ext>
            </a:extLst>
          </p:cNvPr>
          <p:cNvPicPr>
            <a:picLocks noChangeAspect="1"/>
          </p:cNvPicPr>
          <p:nvPr userDrawn="1"/>
        </p:nvPicPr>
        <p:blipFill rotWithShape="1">
          <a:blip r:embed="rId3"/>
          <a:srcRect l="90340" t="9230" b="86210"/>
          <a:stretch/>
        </p:blipFill>
        <p:spPr>
          <a:xfrm>
            <a:off x="6829427" y="2354816"/>
            <a:ext cx="730251" cy="1317332"/>
          </a:xfrm>
          <a:prstGeom prst="rect">
            <a:avLst/>
          </a:prstGeom>
        </p:spPr>
      </p:pic>
      <p:pic>
        <p:nvPicPr>
          <p:cNvPr id="68" name="Picture 67" descr="A picture containing graphical user interface&#10;&#10;Description automatically generated">
            <a:extLst>
              <a:ext uri="{FF2B5EF4-FFF2-40B4-BE49-F238E27FC236}">
                <a16:creationId xmlns:a16="http://schemas.microsoft.com/office/drawing/2014/main" id="{ED510F0F-A932-4845-AA49-CFC29B196C51}"/>
              </a:ext>
            </a:extLst>
          </p:cNvPr>
          <p:cNvPicPr>
            <a:picLocks noChangeAspect="1"/>
          </p:cNvPicPr>
          <p:nvPr userDrawn="1"/>
        </p:nvPicPr>
        <p:blipFill rotWithShape="1">
          <a:blip r:embed="rId3"/>
          <a:srcRect l="84670" t="84892" b="4290"/>
          <a:stretch/>
        </p:blipFill>
        <p:spPr>
          <a:xfrm>
            <a:off x="6400800" y="24212194"/>
            <a:ext cx="1158876" cy="3125242"/>
          </a:xfrm>
          <a:prstGeom prst="rect">
            <a:avLst/>
          </a:prstGeom>
        </p:spPr>
      </p:pic>
    </p:spTree>
    <p:extLst>
      <p:ext uri="{BB962C8B-B14F-4D97-AF65-F5344CB8AC3E}">
        <p14:creationId xmlns:p14="http://schemas.microsoft.com/office/powerpoint/2010/main" val="228186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6151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7297659"/>
            <a:ext cx="6520220" cy="12176301"/>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19589152"/>
            <a:ext cx="6520220" cy="6403229"/>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071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7792292"/>
            <a:ext cx="3212862" cy="18572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7792292"/>
            <a:ext cx="3212862" cy="18572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809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1558465"/>
            <a:ext cx="6520220" cy="5657883"/>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7175686"/>
            <a:ext cx="3198096" cy="3516693"/>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10692380"/>
            <a:ext cx="3198096" cy="157268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7175686"/>
            <a:ext cx="3213847" cy="3516693"/>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10692380"/>
            <a:ext cx="3213847" cy="157268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506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542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7608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1951461"/>
            <a:ext cx="2438192" cy="6830113"/>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4214620"/>
            <a:ext cx="3827085" cy="20802031"/>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8781574"/>
            <a:ext cx="2438192" cy="1626895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991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1951461"/>
            <a:ext cx="2438192" cy="6830113"/>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4214620"/>
            <a:ext cx="3827085" cy="20802031"/>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8781574"/>
            <a:ext cx="2438192" cy="1626895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103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1558465"/>
            <a:ext cx="6520220" cy="56578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7792292"/>
            <a:ext cx="6520220" cy="185727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27130733"/>
            <a:ext cx="1700927" cy="1558458"/>
          </a:xfrm>
          <a:prstGeom prst="rect">
            <a:avLst/>
          </a:prstGeom>
        </p:spPr>
        <p:txBody>
          <a:bodyPr vert="horz" lIns="91440" tIns="45720" rIns="91440" bIns="45720" rtlCol="0" anchor="ctr"/>
          <a:lstStyle>
            <a:lvl1pPr algn="l">
              <a:defRPr sz="992">
                <a:solidFill>
                  <a:schemeClr val="tx1">
                    <a:tint val="75000"/>
                  </a:schemeClr>
                </a:solidFill>
              </a:defRPr>
            </a:lvl1pPr>
          </a:lstStyle>
          <a:p>
            <a:fld id="{C764DE79-268F-4C1A-8933-263129D2AF90}" type="datetimeFigureOut">
              <a:rPr lang="en-US" smtClean="0"/>
              <a:t>4/6/22</a:t>
            </a:fld>
            <a:endParaRPr lang="en-US" dirty="0"/>
          </a:p>
        </p:txBody>
      </p:sp>
      <p:sp>
        <p:nvSpPr>
          <p:cNvPr id="5" name="Footer Placeholder 4"/>
          <p:cNvSpPr>
            <a:spLocks noGrp="1"/>
          </p:cNvSpPr>
          <p:nvPr>
            <p:ph type="ftr" sz="quarter" idx="3"/>
          </p:nvPr>
        </p:nvSpPr>
        <p:spPr>
          <a:xfrm>
            <a:off x="2504143" y="27130733"/>
            <a:ext cx="2551390" cy="1558458"/>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9020" y="27130733"/>
            <a:ext cx="1700927" cy="1558458"/>
          </a:xfrm>
          <a:prstGeom prst="rect">
            <a:avLst/>
          </a:prstGeom>
        </p:spPr>
        <p:txBody>
          <a:bodyPr vert="horz" lIns="91440" tIns="45720" rIns="91440" bIns="45720" rtlCol="0" anchor="ctr"/>
          <a:lstStyle>
            <a:lvl1pPr algn="r">
              <a:defRPr sz="992">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58476262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5BD030-564A-D948-9C7F-C0344B21CEE7}"/>
              </a:ext>
            </a:extLst>
          </p:cNvPr>
          <p:cNvSpPr>
            <a:spLocks noGrp="1"/>
          </p:cNvSpPr>
          <p:nvPr>
            <p:ph type="body" sz="quarter" idx="10"/>
          </p:nvPr>
        </p:nvSpPr>
        <p:spPr/>
        <p:txBody>
          <a:bodyPr/>
          <a:lstStyle/>
          <a:p>
            <a:endParaRPr lang="en-US"/>
          </a:p>
        </p:txBody>
      </p:sp>
      <p:sp>
        <p:nvSpPr>
          <p:cNvPr id="7" name="Text Placeholder 6">
            <a:extLst>
              <a:ext uri="{FF2B5EF4-FFF2-40B4-BE49-F238E27FC236}">
                <a16:creationId xmlns:a16="http://schemas.microsoft.com/office/drawing/2014/main" id="{5936B73E-7CC4-DD45-87FC-1606DBD9E9A4}"/>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0BEF07EF-9ED1-6741-B39B-06F1E1301561}"/>
              </a:ext>
            </a:extLst>
          </p:cNvPr>
          <p:cNvSpPr>
            <a:spLocks noGrp="1"/>
          </p:cNvSpPr>
          <p:nvPr>
            <p:ph type="body" sz="quarter" idx="12"/>
          </p:nvPr>
        </p:nvSpPr>
        <p:spPr/>
        <p:txBody>
          <a:bodyPr/>
          <a:lstStyle/>
          <a:p>
            <a:endParaRPr lang="en-US"/>
          </a:p>
        </p:txBody>
      </p:sp>
      <p:sp>
        <p:nvSpPr>
          <p:cNvPr id="9" name="Text Placeholder 8">
            <a:extLst>
              <a:ext uri="{FF2B5EF4-FFF2-40B4-BE49-F238E27FC236}">
                <a16:creationId xmlns:a16="http://schemas.microsoft.com/office/drawing/2014/main" id="{29FB0882-A1F3-B146-A812-3E0BAE48E303}"/>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02BCA1FF-FEC8-B640-A0AF-AEA59575EE57}"/>
              </a:ext>
            </a:extLst>
          </p:cNvPr>
          <p:cNvSpPr>
            <a:spLocks noGrp="1"/>
          </p:cNvSpPr>
          <p:nvPr>
            <p:ph type="body" sz="quarter" idx="14"/>
          </p:nvPr>
        </p:nvSpPr>
        <p:spPr/>
        <p:txBody>
          <a:bodyPr/>
          <a:lstStyle/>
          <a:p>
            <a:endParaRPr lang="en-US"/>
          </a:p>
        </p:txBody>
      </p:sp>
      <p:sp>
        <p:nvSpPr>
          <p:cNvPr id="11" name="Text Placeholder 10">
            <a:extLst>
              <a:ext uri="{FF2B5EF4-FFF2-40B4-BE49-F238E27FC236}">
                <a16:creationId xmlns:a16="http://schemas.microsoft.com/office/drawing/2014/main" id="{04F62FFD-105B-094B-98A6-4CE079CE243F}"/>
              </a:ext>
            </a:extLst>
          </p:cNvPr>
          <p:cNvSpPr>
            <a:spLocks noGrp="1"/>
          </p:cNvSpPr>
          <p:nvPr>
            <p:ph type="body" sz="quarter" idx="15"/>
          </p:nvPr>
        </p:nvSpPr>
        <p:spPr/>
        <p:txBody>
          <a:bodyPr/>
          <a:lstStyle/>
          <a:p>
            <a:endParaRPr lang="en-US" dirty="0"/>
          </a:p>
        </p:txBody>
      </p:sp>
      <p:sp>
        <p:nvSpPr>
          <p:cNvPr id="12" name="Text Placeholder 11">
            <a:extLst>
              <a:ext uri="{FF2B5EF4-FFF2-40B4-BE49-F238E27FC236}">
                <a16:creationId xmlns:a16="http://schemas.microsoft.com/office/drawing/2014/main" id="{3A963D4A-C560-8143-A82A-5D3DF3B573F3}"/>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64AC50D3-3406-7345-A2DC-8EE5ADC0108B}"/>
              </a:ext>
            </a:extLst>
          </p:cNvPr>
          <p:cNvSpPr>
            <a:spLocks noGrp="1"/>
          </p:cNvSpPr>
          <p:nvPr>
            <p:ph type="body" sz="quarter" idx="17"/>
          </p:nvPr>
        </p:nvSpPr>
        <p:spPr/>
        <p:txBody>
          <a:bodyPr/>
          <a:lstStyle/>
          <a:p>
            <a:endParaRPr lang="en-US"/>
          </a:p>
        </p:txBody>
      </p:sp>
      <p:sp>
        <p:nvSpPr>
          <p:cNvPr id="14" name="Text Placeholder 13">
            <a:extLst>
              <a:ext uri="{FF2B5EF4-FFF2-40B4-BE49-F238E27FC236}">
                <a16:creationId xmlns:a16="http://schemas.microsoft.com/office/drawing/2014/main" id="{3A5A7613-858D-774F-BEFF-DD99637A301B}"/>
              </a:ext>
            </a:extLst>
          </p:cNvPr>
          <p:cNvSpPr>
            <a:spLocks noGrp="1"/>
          </p:cNvSpPr>
          <p:nvPr>
            <p:ph type="body" sz="quarter" idx="18"/>
          </p:nvPr>
        </p:nvSpPr>
        <p:spPr/>
        <p:txBody>
          <a:bodyPr/>
          <a:lstStyle/>
          <a:p>
            <a:endParaRPr lang="en-US"/>
          </a:p>
        </p:txBody>
      </p:sp>
      <p:sp>
        <p:nvSpPr>
          <p:cNvPr id="15" name="Text Placeholder 14">
            <a:extLst>
              <a:ext uri="{FF2B5EF4-FFF2-40B4-BE49-F238E27FC236}">
                <a16:creationId xmlns:a16="http://schemas.microsoft.com/office/drawing/2014/main" id="{E1C84C37-C9AF-9B49-8005-995DABD037D5}"/>
              </a:ext>
            </a:extLst>
          </p:cNvPr>
          <p:cNvSpPr>
            <a:spLocks noGrp="1"/>
          </p:cNvSpPr>
          <p:nvPr>
            <p:ph type="body" sz="quarter" idx="19"/>
          </p:nvPr>
        </p:nvSpPr>
        <p:spPr/>
        <p:txBody>
          <a:bodyPr/>
          <a:lstStyle/>
          <a:p>
            <a:endParaRPr lang="en-US"/>
          </a:p>
        </p:txBody>
      </p:sp>
      <p:sp>
        <p:nvSpPr>
          <p:cNvPr id="16" name="Text Placeholder 15">
            <a:extLst>
              <a:ext uri="{FF2B5EF4-FFF2-40B4-BE49-F238E27FC236}">
                <a16:creationId xmlns:a16="http://schemas.microsoft.com/office/drawing/2014/main" id="{79097709-E842-AD4A-81B9-425680EAF856}"/>
              </a:ext>
            </a:extLst>
          </p:cNvPr>
          <p:cNvSpPr>
            <a:spLocks noGrp="1"/>
          </p:cNvSpPr>
          <p:nvPr>
            <p:ph type="body" sz="quarter" idx="20"/>
          </p:nvPr>
        </p:nvSpPr>
        <p:spPr/>
        <p:txBody>
          <a:bodyPr/>
          <a:lstStyle/>
          <a:p>
            <a:endParaRPr lang="en-US"/>
          </a:p>
        </p:txBody>
      </p:sp>
      <p:sp>
        <p:nvSpPr>
          <p:cNvPr id="17" name="Text Placeholder 16">
            <a:extLst>
              <a:ext uri="{FF2B5EF4-FFF2-40B4-BE49-F238E27FC236}">
                <a16:creationId xmlns:a16="http://schemas.microsoft.com/office/drawing/2014/main" id="{F555516A-CC38-0744-AC20-4BF079AE164B}"/>
              </a:ext>
            </a:extLst>
          </p:cNvPr>
          <p:cNvSpPr>
            <a:spLocks noGrp="1"/>
          </p:cNvSpPr>
          <p:nvPr>
            <p:ph type="body" sz="quarter" idx="21"/>
          </p:nvPr>
        </p:nvSpPr>
        <p:spPr/>
        <p:txBody>
          <a:bodyPr/>
          <a:lstStyle/>
          <a:p>
            <a:endParaRPr lang="en-US"/>
          </a:p>
        </p:txBody>
      </p:sp>
      <p:sp>
        <p:nvSpPr>
          <p:cNvPr id="18" name="Text Placeholder 17">
            <a:extLst>
              <a:ext uri="{FF2B5EF4-FFF2-40B4-BE49-F238E27FC236}">
                <a16:creationId xmlns:a16="http://schemas.microsoft.com/office/drawing/2014/main" id="{472FE8BA-D344-8442-A991-FB440926F308}"/>
              </a:ext>
            </a:extLst>
          </p:cNvPr>
          <p:cNvSpPr>
            <a:spLocks noGrp="1"/>
          </p:cNvSpPr>
          <p:nvPr>
            <p:ph type="body" sz="quarter" idx="22"/>
          </p:nvPr>
        </p:nvSpPr>
        <p:spPr/>
        <p:txBody>
          <a:bodyPr/>
          <a:lstStyle/>
          <a:p>
            <a:endParaRPr lang="en-US"/>
          </a:p>
        </p:txBody>
      </p:sp>
      <p:sp>
        <p:nvSpPr>
          <p:cNvPr id="19" name="Text Placeholder 18">
            <a:extLst>
              <a:ext uri="{FF2B5EF4-FFF2-40B4-BE49-F238E27FC236}">
                <a16:creationId xmlns:a16="http://schemas.microsoft.com/office/drawing/2014/main" id="{B949CF6A-BE31-CE45-AD35-2F0BBB05B1EF}"/>
              </a:ext>
            </a:extLst>
          </p:cNvPr>
          <p:cNvSpPr>
            <a:spLocks noGrp="1"/>
          </p:cNvSpPr>
          <p:nvPr>
            <p:ph type="body" sz="quarter" idx="23"/>
          </p:nvPr>
        </p:nvSpPr>
        <p:spPr/>
        <p:txBody>
          <a:bodyPr/>
          <a:lstStyle/>
          <a:p>
            <a:endParaRPr lang="en-US"/>
          </a:p>
        </p:txBody>
      </p:sp>
      <p:sp>
        <p:nvSpPr>
          <p:cNvPr id="20" name="Text Placeholder 19">
            <a:extLst>
              <a:ext uri="{FF2B5EF4-FFF2-40B4-BE49-F238E27FC236}">
                <a16:creationId xmlns:a16="http://schemas.microsoft.com/office/drawing/2014/main" id="{8280AD14-D75C-774A-8C00-090BA08B3AD4}"/>
              </a:ext>
            </a:extLst>
          </p:cNvPr>
          <p:cNvSpPr>
            <a:spLocks noGrp="1"/>
          </p:cNvSpPr>
          <p:nvPr>
            <p:ph type="body" sz="quarter" idx="24"/>
          </p:nvPr>
        </p:nvSpPr>
        <p:spPr/>
        <p:txBody>
          <a:bodyPr/>
          <a:lstStyle/>
          <a:p>
            <a:endParaRPr lang="en-US"/>
          </a:p>
        </p:txBody>
      </p:sp>
      <p:sp>
        <p:nvSpPr>
          <p:cNvPr id="21" name="Text Placeholder 20">
            <a:extLst>
              <a:ext uri="{FF2B5EF4-FFF2-40B4-BE49-F238E27FC236}">
                <a16:creationId xmlns:a16="http://schemas.microsoft.com/office/drawing/2014/main" id="{A3DF0DC3-BD21-694B-8BC0-79873D7E692F}"/>
              </a:ext>
            </a:extLst>
          </p:cNvPr>
          <p:cNvSpPr>
            <a:spLocks noGrp="1"/>
          </p:cNvSpPr>
          <p:nvPr>
            <p:ph type="body" sz="quarter" idx="25"/>
          </p:nvPr>
        </p:nvSpPr>
        <p:spPr/>
        <p:txBody>
          <a:bodyPr/>
          <a:lstStyle/>
          <a:p>
            <a:endParaRPr lang="en-US"/>
          </a:p>
        </p:txBody>
      </p:sp>
      <p:sp>
        <p:nvSpPr>
          <p:cNvPr id="22" name="Text Placeholder 21">
            <a:extLst>
              <a:ext uri="{FF2B5EF4-FFF2-40B4-BE49-F238E27FC236}">
                <a16:creationId xmlns:a16="http://schemas.microsoft.com/office/drawing/2014/main" id="{63D5B02A-85C6-0C4D-B787-B360F1146CAF}"/>
              </a:ext>
            </a:extLst>
          </p:cNvPr>
          <p:cNvSpPr>
            <a:spLocks noGrp="1"/>
          </p:cNvSpPr>
          <p:nvPr>
            <p:ph type="body" sz="quarter" idx="26"/>
          </p:nvPr>
        </p:nvSpPr>
        <p:spPr/>
        <p:txBody>
          <a:bodyPr/>
          <a:lstStyle/>
          <a:p>
            <a:endParaRPr lang="en-US"/>
          </a:p>
        </p:txBody>
      </p:sp>
      <p:sp>
        <p:nvSpPr>
          <p:cNvPr id="23" name="Text Placeholder 22">
            <a:extLst>
              <a:ext uri="{FF2B5EF4-FFF2-40B4-BE49-F238E27FC236}">
                <a16:creationId xmlns:a16="http://schemas.microsoft.com/office/drawing/2014/main" id="{470D4DAE-731D-974B-8AE5-93873DEB34D4}"/>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353347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5BD030-564A-D948-9C7F-C0344B21CEE7}"/>
              </a:ext>
            </a:extLst>
          </p:cNvPr>
          <p:cNvSpPr>
            <a:spLocks noGrp="1"/>
          </p:cNvSpPr>
          <p:nvPr>
            <p:ph type="body" sz="quarter" idx="10"/>
          </p:nvPr>
        </p:nvSpPr>
        <p:spPr/>
        <p:txBody>
          <a:bodyPr/>
          <a:lstStyle/>
          <a:p>
            <a:r>
              <a:rPr lang="en-US" dirty="0"/>
              <a:t>The Botanist falls within the Premium Spirits category - worth £11bn in the UK. Premium Spirits consists of whisky (30%), rum (28%), vodka (22%) and gin (20%).</a:t>
            </a:r>
          </a:p>
        </p:txBody>
      </p:sp>
      <p:sp>
        <p:nvSpPr>
          <p:cNvPr id="7" name="Text Placeholder 6">
            <a:extLst>
              <a:ext uri="{FF2B5EF4-FFF2-40B4-BE49-F238E27FC236}">
                <a16:creationId xmlns:a16="http://schemas.microsoft.com/office/drawing/2014/main" id="{5936B73E-7CC4-DD45-87FC-1606DBD9E9A4}"/>
              </a:ext>
            </a:extLst>
          </p:cNvPr>
          <p:cNvSpPr>
            <a:spLocks noGrp="1"/>
          </p:cNvSpPr>
          <p:nvPr>
            <p:ph type="body" sz="quarter" idx="11"/>
          </p:nvPr>
        </p:nvSpPr>
        <p:spPr/>
        <p:txBody>
          <a:bodyPr>
            <a:normAutofit/>
          </a:bodyPr>
          <a:lstStyle/>
          <a:p>
            <a:r>
              <a:rPr lang="en-US" dirty="0"/>
              <a:t>Consumers in this market expect brands to deliver on emotional factors - like Aspiration, Attraction and Innovation – which can be reflected through a brand’s packaging and messaging. Performance (defined as great taste) is also important for these consumers. </a:t>
            </a:r>
          </a:p>
        </p:txBody>
      </p:sp>
      <p:sp>
        <p:nvSpPr>
          <p:cNvPr id="8" name="Text Placeholder 7">
            <a:extLst>
              <a:ext uri="{FF2B5EF4-FFF2-40B4-BE49-F238E27FC236}">
                <a16:creationId xmlns:a16="http://schemas.microsoft.com/office/drawing/2014/main" id="{0BEF07EF-9ED1-6741-B39B-06F1E1301561}"/>
              </a:ext>
            </a:extLst>
          </p:cNvPr>
          <p:cNvSpPr>
            <a:spLocks noGrp="1"/>
          </p:cNvSpPr>
          <p:nvPr>
            <p:ph type="body" sz="quarter" idx="12"/>
          </p:nvPr>
        </p:nvSpPr>
        <p:spPr/>
        <p:txBody>
          <a:bodyPr/>
          <a:lstStyle/>
          <a:p>
            <a:r>
              <a:rPr lang="en-US" dirty="0"/>
              <a:t>The Botanist’s main competitor is Tanqueray No. 10. They do well in Performance and Attraction but are currently under-delivering on Aspiration and Innovation, where The Botanist performs strongest. </a:t>
            </a:r>
          </a:p>
        </p:txBody>
      </p:sp>
      <p:sp>
        <p:nvSpPr>
          <p:cNvPr id="9" name="Text Placeholder 8">
            <a:extLst>
              <a:ext uri="{FF2B5EF4-FFF2-40B4-BE49-F238E27FC236}">
                <a16:creationId xmlns:a16="http://schemas.microsoft.com/office/drawing/2014/main" id="{29FB0882-A1F3-B146-A812-3E0BAE48E303}"/>
              </a:ext>
            </a:extLst>
          </p:cNvPr>
          <p:cNvSpPr>
            <a:spLocks noGrp="1"/>
          </p:cNvSpPr>
          <p:nvPr>
            <p:ph type="body" sz="quarter" idx="13"/>
          </p:nvPr>
        </p:nvSpPr>
        <p:spPr/>
        <p:txBody>
          <a:bodyPr/>
          <a:lstStyle/>
          <a:p>
            <a:r>
              <a:rPr lang="en-US" dirty="0"/>
              <a:t>25-40 year old male and female urban dwellers who are fashion conscious, early adopters and have a propensity to buy luxury brands.</a:t>
            </a:r>
          </a:p>
        </p:txBody>
      </p:sp>
      <p:sp>
        <p:nvSpPr>
          <p:cNvPr id="10" name="Text Placeholder 9">
            <a:extLst>
              <a:ext uri="{FF2B5EF4-FFF2-40B4-BE49-F238E27FC236}">
                <a16:creationId xmlns:a16="http://schemas.microsoft.com/office/drawing/2014/main" id="{02BCA1FF-FEC8-B640-A0AF-AEA59575EE57}"/>
              </a:ext>
            </a:extLst>
          </p:cNvPr>
          <p:cNvSpPr>
            <a:spLocks noGrp="1"/>
          </p:cNvSpPr>
          <p:nvPr>
            <p:ph type="body" sz="quarter" idx="14"/>
          </p:nvPr>
        </p:nvSpPr>
        <p:spPr/>
        <p:txBody>
          <a:bodyPr/>
          <a:lstStyle/>
          <a:p>
            <a:r>
              <a:rPr lang="en-US" dirty="0"/>
              <a:t>To make our target audience feel that The Botanist is more Aspirational and Innovative than Tanqueray No. 10.</a:t>
            </a:r>
          </a:p>
          <a:p>
            <a:endParaRPr lang="en-US" dirty="0"/>
          </a:p>
        </p:txBody>
      </p:sp>
      <p:sp>
        <p:nvSpPr>
          <p:cNvPr id="11" name="Text Placeholder 10">
            <a:extLst>
              <a:ext uri="{FF2B5EF4-FFF2-40B4-BE49-F238E27FC236}">
                <a16:creationId xmlns:a16="http://schemas.microsoft.com/office/drawing/2014/main" id="{04F62FFD-105B-094B-98A6-4CE079CE243F}"/>
              </a:ext>
            </a:extLst>
          </p:cNvPr>
          <p:cNvSpPr>
            <a:spLocks noGrp="1"/>
          </p:cNvSpPr>
          <p:nvPr>
            <p:ph type="body" sz="quarter" idx="15"/>
          </p:nvPr>
        </p:nvSpPr>
        <p:spPr/>
        <p:txBody>
          <a:bodyPr/>
          <a:lstStyle/>
          <a:p>
            <a:r>
              <a:rPr lang="en-US" dirty="0"/>
              <a:t>To drive market share from 8% to 15% by Q2.</a:t>
            </a:r>
          </a:p>
          <a:p>
            <a:endParaRPr lang="en-US" dirty="0"/>
          </a:p>
        </p:txBody>
      </p:sp>
      <p:sp>
        <p:nvSpPr>
          <p:cNvPr id="12" name="Text Placeholder 11">
            <a:extLst>
              <a:ext uri="{FF2B5EF4-FFF2-40B4-BE49-F238E27FC236}">
                <a16:creationId xmlns:a16="http://schemas.microsoft.com/office/drawing/2014/main" id="{3A963D4A-C560-8143-A82A-5D3DF3B573F3}"/>
              </a:ext>
            </a:extLst>
          </p:cNvPr>
          <p:cNvSpPr>
            <a:spLocks noGrp="1"/>
          </p:cNvSpPr>
          <p:nvPr>
            <p:ph type="body" sz="quarter" idx="16"/>
          </p:nvPr>
        </p:nvSpPr>
        <p:spPr/>
        <p:txBody>
          <a:bodyPr/>
          <a:lstStyle/>
          <a:p>
            <a:r>
              <a:rPr lang="en-US" dirty="0"/>
              <a:t>The packaging is modern and reflects the wild and free provenance of the gin. It feels premium, special and is a reflection of our brand’s proposition.</a:t>
            </a:r>
          </a:p>
        </p:txBody>
      </p:sp>
      <p:sp>
        <p:nvSpPr>
          <p:cNvPr id="13" name="Text Placeholder 12">
            <a:extLst>
              <a:ext uri="{FF2B5EF4-FFF2-40B4-BE49-F238E27FC236}">
                <a16:creationId xmlns:a16="http://schemas.microsoft.com/office/drawing/2014/main" id="{64AC50D3-3406-7345-A2DC-8EE5ADC0108B}"/>
              </a:ext>
            </a:extLst>
          </p:cNvPr>
          <p:cNvSpPr>
            <a:spLocks noGrp="1"/>
          </p:cNvSpPr>
          <p:nvPr>
            <p:ph type="body" sz="quarter" idx="17"/>
          </p:nvPr>
        </p:nvSpPr>
        <p:spPr/>
        <p:txBody>
          <a:bodyPr>
            <a:normAutofit/>
          </a:bodyPr>
          <a:lstStyle/>
          <a:p>
            <a:r>
              <a:rPr lang="en-US" dirty="0"/>
              <a:t>Promotions are run twice a year to retain our premium price point. An example of one of these is the 20% discount we offer during Scottish Spirits Week.</a:t>
            </a:r>
          </a:p>
        </p:txBody>
      </p:sp>
      <p:sp>
        <p:nvSpPr>
          <p:cNvPr id="14" name="Text Placeholder 13">
            <a:extLst>
              <a:ext uri="{FF2B5EF4-FFF2-40B4-BE49-F238E27FC236}">
                <a16:creationId xmlns:a16="http://schemas.microsoft.com/office/drawing/2014/main" id="{3A5A7613-858D-774F-BEFF-DD99637A301B}"/>
              </a:ext>
            </a:extLst>
          </p:cNvPr>
          <p:cNvSpPr>
            <a:spLocks noGrp="1"/>
          </p:cNvSpPr>
          <p:nvPr>
            <p:ph type="body" sz="quarter" idx="18"/>
          </p:nvPr>
        </p:nvSpPr>
        <p:spPr/>
        <p:txBody>
          <a:bodyPr/>
          <a:lstStyle/>
          <a:p>
            <a:r>
              <a:rPr lang="en-US" dirty="0"/>
              <a:t>Distribution is selective, only stocked within premium retailers. Placement is top shelf.</a:t>
            </a:r>
          </a:p>
        </p:txBody>
      </p:sp>
      <p:sp>
        <p:nvSpPr>
          <p:cNvPr id="15" name="Text Placeholder 14">
            <a:extLst>
              <a:ext uri="{FF2B5EF4-FFF2-40B4-BE49-F238E27FC236}">
                <a16:creationId xmlns:a16="http://schemas.microsoft.com/office/drawing/2014/main" id="{E1C84C37-C9AF-9B49-8005-995DABD037D5}"/>
              </a:ext>
            </a:extLst>
          </p:cNvPr>
          <p:cNvSpPr>
            <a:spLocks noGrp="1"/>
          </p:cNvSpPr>
          <p:nvPr>
            <p:ph type="body" sz="quarter" idx="19"/>
          </p:nvPr>
        </p:nvSpPr>
        <p:spPr/>
        <p:txBody>
          <a:bodyPr/>
          <a:lstStyle/>
          <a:p>
            <a:r>
              <a:rPr lang="en-US" dirty="0"/>
              <a:t>The price point is $45 (£35) per 75cl bottle, with a margin of 46%. As we are an aspirational brand, we are priced 30% higher than the category average.</a:t>
            </a:r>
          </a:p>
        </p:txBody>
      </p:sp>
      <p:sp>
        <p:nvSpPr>
          <p:cNvPr id="16" name="Text Placeholder 15">
            <a:extLst>
              <a:ext uri="{FF2B5EF4-FFF2-40B4-BE49-F238E27FC236}">
                <a16:creationId xmlns:a16="http://schemas.microsoft.com/office/drawing/2014/main" id="{79097709-E842-AD4A-81B9-425680EAF856}"/>
              </a:ext>
            </a:extLst>
          </p:cNvPr>
          <p:cNvSpPr>
            <a:spLocks noGrp="1"/>
          </p:cNvSpPr>
          <p:nvPr>
            <p:ph type="body" sz="quarter" idx="20"/>
          </p:nvPr>
        </p:nvSpPr>
        <p:spPr/>
        <p:txBody>
          <a:bodyPr>
            <a:normAutofit/>
          </a:bodyPr>
          <a:lstStyle/>
          <a:p>
            <a:r>
              <a:rPr lang="en-US" dirty="0"/>
              <a:t>The Botanist is the first and only Islay gin. It celebrates the botanical heritage of the Scottish island.</a:t>
            </a:r>
          </a:p>
        </p:txBody>
      </p:sp>
      <p:sp>
        <p:nvSpPr>
          <p:cNvPr id="17" name="Text Placeholder 16">
            <a:extLst>
              <a:ext uri="{FF2B5EF4-FFF2-40B4-BE49-F238E27FC236}">
                <a16:creationId xmlns:a16="http://schemas.microsoft.com/office/drawing/2014/main" id="{F555516A-CC38-0744-AC20-4BF079AE164B}"/>
              </a:ext>
            </a:extLst>
          </p:cNvPr>
          <p:cNvSpPr>
            <a:spLocks noGrp="1"/>
          </p:cNvSpPr>
          <p:nvPr>
            <p:ph type="body" sz="quarter" idx="21"/>
          </p:nvPr>
        </p:nvSpPr>
        <p:spPr/>
        <p:txBody>
          <a:bodyPr>
            <a:normAutofit lnSpcReduction="10000"/>
          </a:bodyPr>
          <a:lstStyle/>
          <a:p>
            <a:r>
              <a:rPr lang="en-US" dirty="0"/>
              <a:t>In-store and event-based sampling to convey the indulgent and luxurious drinking experience. Creative assets and packaging will showcase our progressive nature.</a:t>
            </a:r>
          </a:p>
        </p:txBody>
      </p:sp>
      <p:sp>
        <p:nvSpPr>
          <p:cNvPr id="18" name="Text Placeholder 17">
            <a:extLst>
              <a:ext uri="{FF2B5EF4-FFF2-40B4-BE49-F238E27FC236}">
                <a16:creationId xmlns:a16="http://schemas.microsoft.com/office/drawing/2014/main" id="{472FE8BA-D344-8442-A991-FB440926F308}"/>
              </a:ext>
            </a:extLst>
          </p:cNvPr>
          <p:cNvSpPr>
            <a:spLocks noGrp="1"/>
          </p:cNvSpPr>
          <p:nvPr>
            <p:ph type="body" sz="quarter" idx="22"/>
          </p:nvPr>
        </p:nvSpPr>
        <p:spPr/>
        <p:txBody>
          <a:bodyPr>
            <a:normAutofit/>
          </a:bodyPr>
          <a:lstStyle/>
          <a:p>
            <a:r>
              <a:rPr lang="en-US" dirty="0"/>
              <a:t>Channel split: 50% television, 25% digital, 10% OOH, 15% print. </a:t>
            </a:r>
          </a:p>
          <a:p>
            <a:br>
              <a:rPr lang="en-US" dirty="0"/>
            </a:br>
            <a:r>
              <a:rPr lang="en-US" dirty="0"/>
              <a:t>90% reach and 2+ frequency by end of the year.</a:t>
            </a:r>
          </a:p>
        </p:txBody>
      </p:sp>
      <p:sp>
        <p:nvSpPr>
          <p:cNvPr id="19" name="Text Placeholder 18">
            <a:extLst>
              <a:ext uri="{FF2B5EF4-FFF2-40B4-BE49-F238E27FC236}">
                <a16:creationId xmlns:a16="http://schemas.microsoft.com/office/drawing/2014/main" id="{B949CF6A-BE31-CE45-AD35-2F0BBB05B1EF}"/>
              </a:ext>
            </a:extLst>
          </p:cNvPr>
          <p:cNvSpPr>
            <a:spLocks noGrp="1"/>
          </p:cNvSpPr>
          <p:nvPr>
            <p:ph type="body" sz="quarter" idx="23"/>
          </p:nvPr>
        </p:nvSpPr>
        <p:spPr/>
        <p:txBody>
          <a:bodyPr/>
          <a:lstStyle/>
          <a:p>
            <a:r>
              <a:rPr lang="en-US" dirty="0"/>
              <a:t>The drinking experience delivers the feeling of indulgence and luxury. It’s a progressive and modern approach to distilling and drinking.</a:t>
            </a:r>
          </a:p>
        </p:txBody>
      </p:sp>
      <p:sp>
        <p:nvSpPr>
          <p:cNvPr id="20" name="Text Placeholder 19">
            <a:extLst>
              <a:ext uri="{FF2B5EF4-FFF2-40B4-BE49-F238E27FC236}">
                <a16:creationId xmlns:a16="http://schemas.microsoft.com/office/drawing/2014/main" id="{8280AD14-D75C-774A-8C00-090BA08B3AD4}"/>
              </a:ext>
            </a:extLst>
          </p:cNvPr>
          <p:cNvSpPr>
            <a:spLocks noGrp="1"/>
          </p:cNvSpPr>
          <p:nvPr>
            <p:ph type="body" sz="quarter" idx="24"/>
          </p:nvPr>
        </p:nvSpPr>
        <p:spPr/>
        <p:txBody>
          <a:bodyPr>
            <a:normAutofit/>
          </a:bodyPr>
          <a:lstStyle/>
          <a:p>
            <a:r>
              <a:rPr lang="en-US" dirty="0"/>
              <a:t>We will focus our channel strategy on digital high-impact media, print in luxury press, television and OOH.</a:t>
            </a:r>
          </a:p>
        </p:txBody>
      </p:sp>
      <p:sp>
        <p:nvSpPr>
          <p:cNvPr id="21" name="Text Placeholder 20">
            <a:extLst>
              <a:ext uri="{FF2B5EF4-FFF2-40B4-BE49-F238E27FC236}">
                <a16:creationId xmlns:a16="http://schemas.microsoft.com/office/drawing/2014/main" id="{A3DF0DC3-BD21-694B-8BC0-79873D7E692F}"/>
              </a:ext>
            </a:extLst>
          </p:cNvPr>
          <p:cNvSpPr>
            <a:spLocks noGrp="1"/>
          </p:cNvSpPr>
          <p:nvPr>
            <p:ph type="body" sz="quarter" idx="25"/>
          </p:nvPr>
        </p:nvSpPr>
        <p:spPr>
          <a:xfrm>
            <a:off x="2226842" y="21567168"/>
            <a:ext cx="1728935" cy="1022552"/>
          </a:xfrm>
        </p:spPr>
        <p:txBody>
          <a:bodyPr>
            <a:normAutofit/>
          </a:bodyPr>
          <a:lstStyle/>
          <a:p>
            <a:r>
              <a:rPr lang="en-US" dirty="0"/>
              <a:t>Here the focus will be on our premium values and Innovative production process. </a:t>
            </a:r>
          </a:p>
        </p:txBody>
      </p:sp>
      <p:sp>
        <p:nvSpPr>
          <p:cNvPr id="22" name="Text Placeholder 21">
            <a:extLst>
              <a:ext uri="{FF2B5EF4-FFF2-40B4-BE49-F238E27FC236}">
                <a16:creationId xmlns:a16="http://schemas.microsoft.com/office/drawing/2014/main" id="{63D5B02A-85C6-0C4D-B787-B360F1146CAF}"/>
              </a:ext>
            </a:extLst>
          </p:cNvPr>
          <p:cNvSpPr>
            <a:spLocks noGrp="1"/>
          </p:cNvSpPr>
          <p:nvPr>
            <p:ph type="body" sz="quarter" idx="26"/>
          </p:nvPr>
        </p:nvSpPr>
        <p:spPr/>
        <p:txBody>
          <a:bodyPr/>
          <a:lstStyle/>
          <a:p>
            <a:r>
              <a:rPr lang="en-US" dirty="0"/>
              <a:t>Get - 25-40 year old fashion conscious urban dwellers</a:t>
            </a:r>
          </a:p>
          <a:p>
            <a:r>
              <a:rPr lang="en-US" dirty="0"/>
              <a:t>To - choose The Botanist over Tanqueray No. 10 </a:t>
            </a:r>
          </a:p>
          <a:p>
            <a:r>
              <a:rPr lang="en-US" dirty="0"/>
              <a:t>By - convincing them the Botanist is the most Aspirational and Innovative brand in the category</a:t>
            </a:r>
          </a:p>
        </p:txBody>
      </p:sp>
      <p:sp>
        <p:nvSpPr>
          <p:cNvPr id="23" name="Text Placeholder 22">
            <a:extLst>
              <a:ext uri="{FF2B5EF4-FFF2-40B4-BE49-F238E27FC236}">
                <a16:creationId xmlns:a16="http://schemas.microsoft.com/office/drawing/2014/main" id="{470D4DAE-731D-974B-8AE5-93873DEB34D4}"/>
              </a:ext>
            </a:extLst>
          </p:cNvPr>
          <p:cNvSpPr>
            <a:spLocks noGrp="1"/>
          </p:cNvSpPr>
          <p:nvPr>
            <p:ph type="body" sz="quarter" idx="27"/>
          </p:nvPr>
        </p:nvSpPr>
        <p:spPr>
          <a:xfrm>
            <a:off x="94544" y="4045410"/>
            <a:ext cx="1664682" cy="3280964"/>
          </a:xfrm>
        </p:spPr>
        <p:txBody>
          <a:bodyPr/>
          <a:lstStyle/>
          <a:p>
            <a:r>
              <a:rPr lang="en-US" dirty="0"/>
              <a:t>The Botanist has an opportunity to steal market share from Tanqueray No. 10 by doubling down on our strategic advantage of being the most Innovative and Aspirational gin in the category</a:t>
            </a:r>
          </a:p>
        </p:txBody>
      </p:sp>
      <p:sp>
        <p:nvSpPr>
          <p:cNvPr id="2" name="TextBox 1">
            <a:extLst>
              <a:ext uri="{FF2B5EF4-FFF2-40B4-BE49-F238E27FC236}">
                <a16:creationId xmlns:a16="http://schemas.microsoft.com/office/drawing/2014/main" id="{FF074F66-5712-9F42-B05B-BB3FB1EE2CDE}"/>
              </a:ext>
            </a:extLst>
          </p:cNvPr>
          <p:cNvSpPr txBox="1"/>
          <p:nvPr/>
        </p:nvSpPr>
        <p:spPr>
          <a:xfrm>
            <a:off x="286563" y="1617725"/>
            <a:ext cx="2945331" cy="400110"/>
          </a:xfrm>
          <a:prstGeom prst="rect">
            <a:avLst/>
          </a:prstGeom>
          <a:noFill/>
        </p:spPr>
        <p:txBody>
          <a:bodyPr wrap="square" rtlCol="0">
            <a:spAutoFit/>
          </a:bodyPr>
          <a:lstStyle/>
          <a:p>
            <a:r>
              <a:rPr lang="en-US" sz="2000" b="1" dirty="0">
                <a:solidFill>
                  <a:srgbClr val="00F39E"/>
                </a:solidFill>
                <a:latin typeface="Avenir Black" panose="02000503020000020003" pitchFamily="2" charset="0"/>
              </a:rPr>
              <a:t>EXAMPLE</a:t>
            </a:r>
          </a:p>
        </p:txBody>
      </p:sp>
    </p:spTree>
    <p:extLst>
      <p:ext uri="{BB962C8B-B14F-4D97-AF65-F5344CB8AC3E}">
        <p14:creationId xmlns:p14="http://schemas.microsoft.com/office/powerpoint/2010/main" val="3017901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2105</TotalTime>
  <Words>482</Words>
  <Application>Microsoft Macintosh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Avenir Black</vt:lpstr>
      <vt:lpstr>Avenir Book</vt:lpstr>
      <vt:lpstr>Avenir Heavy</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Rhea D’Souza</dc:creator>
  <cp:lastModifiedBy>Rhea D’Souza</cp:lastModifiedBy>
  <cp:revision>11</cp:revision>
  <dcterms:created xsi:type="dcterms:W3CDTF">2022-03-28T13:20:24Z</dcterms:created>
  <dcterms:modified xsi:type="dcterms:W3CDTF">2022-04-06T09:08:32Z</dcterms:modified>
</cp:coreProperties>
</file>